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77" r:id="rId11"/>
    <p:sldId id="268" r:id="rId12"/>
    <p:sldId id="274" r:id="rId13"/>
    <p:sldId id="285" r:id="rId14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Montserrat Classic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Playfair Display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8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YBtCkJRpyRQ&amp;t=784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HKUmZCSxVw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neurochirurgie.meduniwien.ac.at/lehre-und-ausbildung/kpj-tertial-b-und-c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neurochirurgie.meduniwien.ac.at/lehre-und-ausbildung/kpj-tertial-b-und-c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3.svg"/><Relationship Id="rId10" Type="http://schemas.openxmlformats.org/officeDocument/2006/relationships/image" Target="../media/image16.jp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82" r="-1620" b="-10182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3" name="Group 3"/>
          <p:cNvGrpSpPr/>
          <p:nvPr/>
        </p:nvGrpSpPr>
        <p:grpSpPr>
          <a:xfrm>
            <a:off x="4315707" y="2041834"/>
            <a:ext cx="9656585" cy="5577453"/>
            <a:chOff x="0" y="0"/>
            <a:chExt cx="2543298" cy="14689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3298" cy="1468959"/>
            </a:xfrm>
            <a:custGeom>
              <a:avLst/>
              <a:gdLst/>
              <a:ahLst/>
              <a:cxnLst/>
              <a:rect l="l" t="t" r="r" b="b"/>
              <a:pathLst>
                <a:path w="2543298" h="1468959">
                  <a:moveTo>
                    <a:pt x="6414" y="0"/>
                  </a:moveTo>
                  <a:lnTo>
                    <a:pt x="2536884" y="0"/>
                  </a:lnTo>
                  <a:cubicBezTo>
                    <a:pt x="2540427" y="0"/>
                    <a:pt x="2543298" y="2872"/>
                    <a:pt x="2543298" y="6414"/>
                  </a:cubicBezTo>
                  <a:lnTo>
                    <a:pt x="2543298" y="1462545"/>
                  </a:lnTo>
                  <a:cubicBezTo>
                    <a:pt x="2543298" y="1466087"/>
                    <a:pt x="2540427" y="1468959"/>
                    <a:pt x="2536884" y="1468959"/>
                  </a:cubicBezTo>
                  <a:lnTo>
                    <a:pt x="6414" y="1468959"/>
                  </a:lnTo>
                  <a:cubicBezTo>
                    <a:pt x="4713" y="1468959"/>
                    <a:pt x="3081" y="1468283"/>
                    <a:pt x="1879" y="1467080"/>
                  </a:cubicBezTo>
                  <a:cubicBezTo>
                    <a:pt x="676" y="1465877"/>
                    <a:pt x="0" y="1464246"/>
                    <a:pt x="0" y="1462545"/>
                  </a:cubicBezTo>
                  <a:lnTo>
                    <a:pt x="0" y="6414"/>
                  </a:lnTo>
                  <a:cubicBezTo>
                    <a:pt x="0" y="4713"/>
                    <a:pt x="676" y="3081"/>
                    <a:pt x="1879" y="1879"/>
                  </a:cubicBezTo>
                  <a:cubicBezTo>
                    <a:pt x="3081" y="676"/>
                    <a:pt x="4713" y="0"/>
                    <a:pt x="6414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43298" cy="1507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31249" y="3149328"/>
            <a:ext cx="6225503" cy="3362465"/>
            <a:chOff x="0" y="0"/>
            <a:chExt cx="8300670" cy="4483287"/>
          </a:xfrm>
        </p:grpSpPr>
        <p:sp>
          <p:nvSpPr>
            <p:cNvPr id="7" name="Freeform 7"/>
            <p:cNvSpPr/>
            <p:nvPr/>
          </p:nvSpPr>
          <p:spPr>
            <a:xfrm>
              <a:off x="4930071" y="0"/>
              <a:ext cx="2969006" cy="2898492"/>
            </a:xfrm>
            <a:custGeom>
              <a:avLst/>
              <a:gdLst/>
              <a:ahLst/>
              <a:cxnLst/>
              <a:rect l="l" t="t" r="r" b="b"/>
              <a:pathLst>
                <a:path w="2969006" h="2898492">
                  <a:moveTo>
                    <a:pt x="0" y="0"/>
                  </a:moveTo>
                  <a:lnTo>
                    <a:pt x="2969005" y="0"/>
                  </a:lnTo>
                  <a:lnTo>
                    <a:pt x="2969005" y="2898492"/>
                  </a:lnTo>
                  <a:lnTo>
                    <a:pt x="0" y="289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1594" y="1614"/>
              <a:ext cx="4191635" cy="1471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53"/>
                </a:lnSpc>
              </a:pPr>
              <a:r>
                <a:rPr lang="en-US" sz="6609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88858" y="1340371"/>
              <a:ext cx="2762250" cy="1558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76"/>
                </a:lnSpc>
              </a:pPr>
              <a:r>
                <a:rPr lang="en-US" sz="7054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0672"/>
              <a:ext cx="8300670" cy="752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0"/>
                </a:lnSpc>
              </a:pPr>
              <a:r>
                <a:rPr lang="en-US" sz="3464">
                  <a:solidFill>
                    <a:srgbClr val="000000"/>
                  </a:solidFill>
                  <a:latin typeface="Open Sans Bold"/>
                </a:rPr>
                <a:t>28. März 2024  19:00 CET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66066" y="2388173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1486077" y="4094738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/>
          <p:cNvSpPr/>
          <p:nvPr/>
        </p:nvSpPr>
        <p:spPr>
          <a:xfrm>
            <a:off x="1479573" y="5801303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/>
          <p:cNvSpPr/>
          <p:nvPr/>
        </p:nvSpPr>
        <p:spPr>
          <a:xfrm>
            <a:off x="11961381" y="6562003"/>
            <a:ext cx="5295982" cy="2645026"/>
          </a:xfrm>
          <a:custGeom>
            <a:avLst/>
            <a:gdLst/>
            <a:ahLst/>
            <a:cxnLst/>
            <a:rect l="l" t="t" r="r" b="b"/>
            <a:pathLst>
              <a:path w="5295982" h="2755252">
                <a:moveTo>
                  <a:pt x="0" y="0"/>
                </a:moveTo>
                <a:lnTo>
                  <a:pt x="5295982" y="0"/>
                </a:lnTo>
                <a:lnTo>
                  <a:pt x="5295982" y="2755252"/>
                </a:lnTo>
                <a:lnTo>
                  <a:pt x="0" y="2755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167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/>
          <p:cNvSpPr/>
          <p:nvPr/>
        </p:nvSpPr>
        <p:spPr>
          <a:xfrm>
            <a:off x="15454611" y="3137072"/>
            <a:ext cx="1789837" cy="3096890"/>
          </a:xfrm>
          <a:custGeom>
            <a:avLst/>
            <a:gdLst/>
            <a:ahLst/>
            <a:cxnLst/>
            <a:rect l="l" t="t" r="r" b="b"/>
            <a:pathLst>
              <a:path w="4522261" h="3096890">
                <a:moveTo>
                  <a:pt x="0" y="0"/>
                </a:moveTo>
                <a:lnTo>
                  <a:pt x="4522261" y="0"/>
                </a:lnTo>
                <a:lnTo>
                  <a:pt x="4522261" y="3096890"/>
                </a:lnTo>
                <a:lnTo>
                  <a:pt x="0" y="3096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52663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TextBox 16"/>
          <p:cNvSpPr txBox="1"/>
          <p:nvPr/>
        </p:nvSpPr>
        <p:spPr>
          <a:xfrm>
            <a:off x="1506939" y="1155968"/>
            <a:ext cx="10269582" cy="9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4400" dirty="0">
                <a:solidFill>
                  <a:srgbClr val="000000"/>
                </a:solidFill>
                <a:latin typeface="Montserrat Classic"/>
              </a:rPr>
              <a:t>Wie </a:t>
            </a:r>
            <a:r>
              <a:rPr lang="en-US" sz="4400" dirty="0" err="1">
                <a:solidFill>
                  <a:srgbClr val="000000"/>
                </a:solidFill>
                <a:latin typeface="Montserrat Classic"/>
              </a:rPr>
              <a:t>verhalte</a:t>
            </a:r>
            <a:r>
              <a:rPr lang="en-US" sz="4400" dirty="0">
                <a:solidFill>
                  <a:srgbClr val="000000"/>
                </a:solidFill>
                <a:latin typeface="Montserrat Classic"/>
              </a:rPr>
              <a:t> ich </a:t>
            </a:r>
            <a:r>
              <a:rPr lang="en-US" sz="4400" dirty="0" err="1">
                <a:solidFill>
                  <a:srgbClr val="000000"/>
                </a:solidFill>
                <a:latin typeface="Montserrat Classic"/>
              </a:rPr>
              <a:t>mich</a:t>
            </a:r>
            <a:r>
              <a:rPr lang="en-US" sz="44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Montserrat Classic"/>
              </a:rPr>
              <a:t>richtig</a:t>
            </a:r>
            <a:r>
              <a:rPr lang="en-US" sz="44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Montserrat Classic"/>
              </a:rPr>
              <a:t>im</a:t>
            </a:r>
            <a:r>
              <a:rPr lang="en-US" sz="4400" dirty="0">
                <a:solidFill>
                  <a:srgbClr val="000000"/>
                </a:solidFill>
                <a:latin typeface="Montserrat Classic"/>
              </a:rPr>
              <a:t> OP?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62970" y="7669103"/>
            <a:ext cx="10416081" cy="2414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Wie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kann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ich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helfen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?</a:t>
            </a: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Bei der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Lagerung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Patienten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mit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anpacken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auf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Zugänge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etc.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achten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Nähen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Knüpfen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Bohrloch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Saugen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Spülen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</a:p>
          <a:p>
            <a:pPr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701810" y="3205690"/>
            <a:ext cx="12116677" cy="554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Bei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allen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im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OP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vorstellen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freundlich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und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höflich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sein!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69474" y="6990977"/>
            <a:ext cx="14118992" cy="118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Präsent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sein,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aber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nicht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im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Weg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stehen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Fragen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im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richtigen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Moment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stellen</a:t>
            </a:r>
            <a:endParaRPr lang="en-US" sz="2800" dirty="0">
              <a:solidFill>
                <a:srgbClr val="000000"/>
              </a:solidFill>
              <a:latin typeface="Canva Sans"/>
            </a:endParaRPr>
          </a:p>
          <a:p>
            <a:pPr marL="457200" indent="-457200">
              <a:lnSpc>
                <a:spcPts val="4759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FC01DFB9-CEC7-7F33-199C-3BB45066AC0A}"/>
              </a:ext>
            </a:extLst>
          </p:cNvPr>
          <p:cNvSpPr txBox="1"/>
          <p:nvPr/>
        </p:nvSpPr>
        <p:spPr>
          <a:xfrm>
            <a:off x="2701809" y="3938393"/>
            <a:ext cx="12116677" cy="179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Operateur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fragen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ob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man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sich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dazu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waschen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darf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vor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dem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Einwaschen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bei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der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Instrumentarierin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vorstellen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Handschuhgröße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und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Mantelgröße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sagen</a:t>
            </a:r>
            <a:endParaRPr lang="en-US" sz="28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1B02CF67-D216-239A-82C5-2FE11662CDB0}"/>
              </a:ext>
            </a:extLst>
          </p:cNvPr>
          <p:cNvSpPr txBox="1"/>
          <p:nvPr/>
        </p:nvSpPr>
        <p:spPr>
          <a:xfrm>
            <a:off x="2670766" y="5726579"/>
            <a:ext cx="12116677" cy="118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Auf der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richtigen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Seite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stehen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nichts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unsteril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machen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(Achtung: OP-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Mikroskop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)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AF459921-8373-B5AF-508E-5C46F96AD487}"/>
              </a:ext>
            </a:extLst>
          </p:cNvPr>
          <p:cNvSpPr/>
          <p:nvPr/>
        </p:nvSpPr>
        <p:spPr>
          <a:xfrm>
            <a:off x="1466066" y="3209866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3AEC8C74-D135-4C39-113B-218BAC23D6DB}"/>
              </a:ext>
            </a:extLst>
          </p:cNvPr>
          <p:cNvSpPr/>
          <p:nvPr/>
        </p:nvSpPr>
        <p:spPr>
          <a:xfrm>
            <a:off x="1479573" y="6990977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EDA6BC24-943C-E73B-0F1C-BDC56F2E52CC}"/>
              </a:ext>
            </a:extLst>
          </p:cNvPr>
          <p:cNvSpPr txBox="1"/>
          <p:nvPr/>
        </p:nvSpPr>
        <p:spPr>
          <a:xfrm>
            <a:off x="2742591" y="2443593"/>
            <a:ext cx="14118992" cy="118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Patientenakte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Bildgebung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Anatomie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Zugang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kennen</a:t>
            </a:r>
            <a:endParaRPr lang="en-US" sz="2800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4759"/>
              </a:lnSpc>
            </a:pPr>
            <a:endParaRPr lang="en-US" sz="32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ACDA8F43-CFA3-11A5-9948-3A4A81A7FEFF}"/>
              </a:ext>
            </a:extLst>
          </p:cNvPr>
          <p:cNvSpPr/>
          <p:nvPr/>
        </p:nvSpPr>
        <p:spPr>
          <a:xfrm>
            <a:off x="1486077" y="7815610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618940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939" y="3681090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TextBox 12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Soft skills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7949" y="3511337"/>
            <a:ext cx="1417363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</a:rPr>
              <a:t>Minimize your impact on residents´ time with every interaction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Maximize your positive impact on the service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88244" y="7993136"/>
            <a:ext cx="1450905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Talk less, do more: “You have to walk the walk, not talk the talk.”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“I </a:t>
            </a: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handeled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 it” - attitude; Neurosurgery is all about results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4711" y="4955887"/>
            <a:ext cx="1213758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There is such a thing as a bad question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</a:rPr>
              <a:t>Do not show off, you´re not always being interviewed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04711" y="6459062"/>
            <a:ext cx="14173638" cy="118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Positivity &gt; Negativity – minimize the drama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nva Sans"/>
              </a:rPr>
              <a:t>Be nice/polite to everybody – from chief to residents to nurses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506939" y="6711817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Freeform 18"/>
          <p:cNvSpPr/>
          <p:nvPr/>
        </p:nvSpPr>
        <p:spPr>
          <a:xfrm>
            <a:off x="1506939" y="5175880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Freeform 19"/>
          <p:cNvSpPr/>
          <p:nvPr/>
        </p:nvSpPr>
        <p:spPr>
          <a:xfrm>
            <a:off x="1506939" y="8099573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6B95FBA-5B03-0B53-8FFD-3F65D2251BCA}"/>
              </a:ext>
            </a:extLst>
          </p:cNvPr>
          <p:cNvSpPr txBox="1"/>
          <p:nvPr/>
        </p:nvSpPr>
        <p:spPr>
          <a:xfrm>
            <a:off x="1506939" y="2288261"/>
            <a:ext cx="10746797" cy="1003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272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3 As for Physician Success: Available, Affable, 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939" y="3442549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TextBox 12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Ziele</a:t>
            </a:r>
            <a:endParaRPr lang="en-US" sz="5909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85661" y="3375874"/>
            <a:ext cx="121166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Be </a:t>
            </a:r>
            <a:r>
              <a:rPr lang="en-US" sz="3399" dirty="0" err="1">
                <a:solidFill>
                  <a:srgbClr val="000000"/>
                </a:solidFill>
                <a:latin typeface="Canva Sans"/>
              </a:rPr>
              <a:t>Remebered</a:t>
            </a:r>
            <a:endParaRPr lang="en-US" sz="33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85661" y="4677092"/>
            <a:ext cx="121166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Advance your neurosurgery knowledge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06939" y="5876146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/>
          <p:cNvSpPr/>
          <p:nvPr/>
        </p:nvSpPr>
        <p:spPr>
          <a:xfrm>
            <a:off x="1506939" y="4658504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/>
          <p:cNvSpPr/>
          <p:nvPr/>
        </p:nvSpPr>
        <p:spPr>
          <a:xfrm>
            <a:off x="1506939" y="8311429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1"/>
                </a:lnTo>
                <a:lnTo>
                  <a:pt x="0" y="684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Freeform 18"/>
          <p:cNvSpPr/>
          <p:nvPr/>
        </p:nvSpPr>
        <p:spPr>
          <a:xfrm>
            <a:off x="1506939" y="7093787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TextBox 19"/>
          <p:cNvSpPr txBox="1"/>
          <p:nvPr/>
        </p:nvSpPr>
        <p:spPr>
          <a:xfrm>
            <a:off x="3085661" y="5894734"/>
            <a:ext cx="121166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Demonstrate your ability to suceed in residency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85661" y="7112375"/>
            <a:ext cx="121166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Meet the right people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06566" y="8330017"/>
            <a:ext cx="121166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Avoid conflict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pic>
        <p:nvPicPr>
          <p:cNvPr id="18" name="Grafik 17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143204F7-8C34-86C2-8B04-464ED6B3F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0" y="1077528"/>
            <a:ext cx="6098958" cy="8131944"/>
          </a:xfrm>
          <a:prstGeom prst="rect">
            <a:avLst/>
          </a:prstGeom>
        </p:spPr>
      </p:pic>
      <p:pic>
        <p:nvPicPr>
          <p:cNvPr id="19" name="Grafik 18" descr="Ein Bild, das Text, Schrift, Screenshot, Dokument enthält.&#10;&#10;Automatisch generierte Beschreibung">
            <a:extLst>
              <a:ext uri="{FF2B5EF4-FFF2-40B4-BE49-F238E27FC236}">
                <a16:creationId xmlns:a16="http://schemas.microsoft.com/office/drawing/2014/main" id="{ECF06C56-39A8-A432-283B-B880D5588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92" y="1077528"/>
            <a:ext cx="7415474" cy="81319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39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597707"/>
            <a:ext cx="17338838" cy="12214479"/>
            <a:chOff x="-50466" y="-850085"/>
            <a:chExt cx="4566608" cy="3216982"/>
          </a:xfrm>
        </p:grpSpPr>
        <p:sp>
          <p:nvSpPr>
            <p:cNvPr id="5" name="Freeform 5">
              <a:hlinkClick r:id="rId4" tooltip="https://www.youtube.com/watch?v=HKUmZCSxVwQ"/>
            </p:cNvPr>
            <p:cNvSpPr/>
            <p:nvPr/>
          </p:nvSpPr>
          <p:spPr>
            <a:xfrm>
              <a:off x="-50466" y="-850085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  <a:p>
              <a:pPr algn="ctr">
                <a:lnSpc>
                  <a:spcPts val="2659"/>
                </a:lnSpc>
              </a:pPr>
              <a:endParaRPr dirty="0"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 u="sng" dirty="0">
                <a:solidFill>
                  <a:srgbClr val="F7FCFC"/>
                </a:solidFill>
                <a:latin typeface="Canva Sans"/>
                <a:hlinkClick r:id="rId4" tooltip="https://www.youtube.com/watch?v=HKUmZCSxVwQ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4507" y="6735318"/>
            <a:ext cx="125789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u="sng">
                <a:solidFill>
                  <a:srgbClr val="000000"/>
                </a:solidFill>
                <a:latin typeface="Canva Sans"/>
                <a:hlinkClick r:id="rId7" tooltip="https://www.youtube.com/watch?v=YBtCkJRpyRQ&amp;t=784s"/>
              </a:rPr>
              <a:t>https://www.youtube.com/watch?v=HKUmZCSxVwQ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76512" y="4066032"/>
            <a:ext cx="11934977" cy="205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3"/>
              </a:lnSpc>
              <a:spcBef>
                <a:spcPct val="0"/>
              </a:spcBef>
            </a:pPr>
            <a:r>
              <a:rPr lang="en-US" sz="5909" dirty="0">
                <a:solidFill>
                  <a:srgbClr val="000000"/>
                </a:solidFill>
                <a:latin typeface="Canva Sans Bold"/>
              </a:rPr>
              <a:t>How To Be a Great Neurosurgery Sub-</a:t>
            </a:r>
            <a:r>
              <a:rPr lang="en-US" sz="5909" dirty="0" err="1">
                <a:solidFill>
                  <a:srgbClr val="000000"/>
                </a:solidFill>
                <a:latin typeface="Canva Sans Bold"/>
              </a:rPr>
              <a:t>i</a:t>
            </a:r>
            <a:r>
              <a:rPr lang="en-US" sz="5909" dirty="0">
                <a:solidFill>
                  <a:srgbClr val="000000"/>
                </a:solidFill>
                <a:latin typeface="Canva Sans Bold"/>
              </a:rPr>
              <a:t> &amp; Student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>
              <a:hlinkClick r:id="rId4" tooltip="https://neurochirurgie.meduniwien.ac.at/lehre-und-ausbildung/kpj-tertial-b-und-c/"/>
            </p:cNvPr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372853" y="1338340"/>
            <a:ext cx="15772147" cy="7446739"/>
          </a:xfrm>
          <a:custGeom>
            <a:avLst/>
            <a:gdLst/>
            <a:ahLst/>
            <a:cxnLst/>
            <a:rect l="l" t="t" r="r" b="b"/>
            <a:pathLst>
              <a:path w="12304278" h="5803518">
                <a:moveTo>
                  <a:pt x="0" y="0"/>
                </a:moveTo>
                <a:lnTo>
                  <a:pt x="12304278" y="0"/>
                </a:lnTo>
                <a:lnTo>
                  <a:pt x="12304278" y="5803517"/>
                </a:lnTo>
                <a:lnTo>
                  <a:pt x="0" y="5803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TextBox 13"/>
          <p:cNvSpPr txBox="1"/>
          <p:nvPr/>
        </p:nvSpPr>
        <p:spPr>
          <a:xfrm>
            <a:off x="570387" y="9041130"/>
            <a:ext cx="1714722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https://neurochirurgie.meduniwien.ac.at/lehre-und-ausbildung/kpj-tertial-b-und-c/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>
              <a:hlinkClick r:id="rId4" tooltip="https://neurochirurgie.meduniwien.ac.at/lehre-und-ausbildung/kpj-tertial-b-und-c/"/>
            </p:cNvPr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962193" y="3887591"/>
            <a:ext cx="6720541" cy="3768400"/>
          </a:xfrm>
          <a:custGeom>
            <a:avLst/>
            <a:gdLst/>
            <a:ahLst/>
            <a:cxnLst/>
            <a:rect l="l" t="t" r="r" b="b"/>
            <a:pathLst>
              <a:path w="6720541" h="3768400">
                <a:moveTo>
                  <a:pt x="0" y="0"/>
                </a:moveTo>
                <a:lnTo>
                  <a:pt x="6720540" y="0"/>
                </a:lnTo>
                <a:lnTo>
                  <a:pt x="6720540" y="3768400"/>
                </a:lnTo>
                <a:lnTo>
                  <a:pt x="0" y="3768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1506939" y="2875954"/>
            <a:ext cx="7637061" cy="5791674"/>
          </a:xfrm>
          <a:custGeom>
            <a:avLst/>
            <a:gdLst/>
            <a:ahLst/>
            <a:cxnLst/>
            <a:rect l="l" t="t" r="r" b="b"/>
            <a:pathLst>
              <a:path w="7637061" h="5791674">
                <a:moveTo>
                  <a:pt x="0" y="0"/>
                </a:moveTo>
                <a:lnTo>
                  <a:pt x="7637061" y="0"/>
                </a:lnTo>
                <a:lnTo>
                  <a:pt x="7637061" y="5791674"/>
                </a:lnTo>
                <a:lnTo>
                  <a:pt x="0" y="57916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TextBox 13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Was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wird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 von mir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erwartet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0387" y="9107784"/>
            <a:ext cx="1714722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https://neurochirurgie.meduniwien.ac.at/fileadmin/content/OE/neurochirurgie/Dokumente/Lehre/Leitfaden_KPJ_NCH_24.05.2023.pdf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7FCFC"/>
                  </a:solidFill>
                  <a:latin typeface="Canva Sans"/>
                </a:rPr>
                <a:t>https://www.youtube.com/watch?v=YBtCkJRpyRQ&amp;t=784s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7831" y="2812603"/>
            <a:ext cx="9008661" cy="5809346"/>
          </a:xfrm>
          <a:custGeom>
            <a:avLst/>
            <a:gdLst/>
            <a:ahLst/>
            <a:cxnLst/>
            <a:rect l="l" t="t" r="r" b="b"/>
            <a:pathLst>
              <a:path w="10475114" h="5786253">
                <a:moveTo>
                  <a:pt x="0" y="0"/>
                </a:moveTo>
                <a:lnTo>
                  <a:pt x="10475114" y="0"/>
                </a:lnTo>
                <a:lnTo>
                  <a:pt x="10475114" y="5786253"/>
                </a:lnTo>
                <a:lnTo>
                  <a:pt x="0" y="57862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980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TextBox 12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Aufgabenbereiche</a:t>
            </a:r>
            <a:endParaRPr lang="en-US" sz="5909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70387" y="9041130"/>
            <a:ext cx="1714722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https://www.youtube.com/watch?v=YBtCkJRpyRQ&amp;t=784s</a:t>
            </a:r>
          </a:p>
        </p:txBody>
      </p:sp>
      <p:sp>
        <p:nvSpPr>
          <p:cNvPr id="14" name="Freeform 12"/>
          <p:cNvSpPr/>
          <p:nvPr/>
        </p:nvSpPr>
        <p:spPr>
          <a:xfrm>
            <a:off x="10616079" y="3947625"/>
            <a:ext cx="6740336" cy="4816093"/>
          </a:xfrm>
          <a:custGeom>
            <a:avLst/>
            <a:gdLst/>
            <a:ahLst/>
            <a:cxnLst/>
            <a:rect l="l" t="t" r="r" b="b"/>
            <a:pathLst>
              <a:path w="6353636" h="2759576">
                <a:moveTo>
                  <a:pt x="0" y="0"/>
                </a:moveTo>
                <a:lnTo>
                  <a:pt x="6353635" y="0"/>
                </a:lnTo>
                <a:lnTo>
                  <a:pt x="6353635" y="2759576"/>
                </a:lnTo>
                <a:lnTo>
                  <a:pt x="0" y="27595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527" r="-1"/>
            </a:stretch>
          </a:blipFill>
        </p:spPr>
        <p:txBody>
          <a:bodyPr/>
          <a:lstStyle/>
          <a:p>
            <a:r>
              <a:rPr lang="de-AT" dirty="0"/>
              <a:t>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Was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erwarte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 ich mir?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9058" y="2904056"/>
            <a:ext cx="12116677" cy="588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Canva Sans Bold"/>
              </a:rPr>
              <a:t>Ziele</a:t>
            </a:r>
            <a:r>
              <a:rPr lang="en-US" sz="3399" dirty="0">
                <a:solidFill>
                  <a:srgbClr val="000000"/>
                </a:solidFill>
                <a:latin typeface="Canva Sans Bold"/>
              </a:rPr>
              <a:t>:</a:t>
            </a:r>
          </a:p>
          <a:p>
            <a:pPr>
              <a:lnSpc>
                <a:spcPts val="1400"/>
              </a:lnSpc>
            </a:pPr>
            <a:endParaRPr lang="en-US" sz="3399" dirty="0">
              <a:solidFill>
                <a:srgbClr val="000000"/>
              </a:solidFill>
              <a:latin typeface="Canva Sans Bold"/>
            </a:endParaRP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Ich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lerne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das Program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kennen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:</a:t>
            </a:r>
          </a:p>
          <a:p>
            <a:pPr marL="1104902" lvl="2" indent="-323851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Team und Stimmung in der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Abteilung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(Camaraderie, Department Culture)</a:t>
            </a:r>
          </a:p>
          <a:p>
            <a:pPr marL="1104902" lvl="2" indent="-323851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OP-Spektrum,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Schwerpunkte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klinisch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/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wissenschaftlich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)</a:t>
            </a:r>
          </a:p>
          <a:p>
            <a:pPr marL="1104902" lvl="2" indent="-323851">
              <a:lnSpc>
                <a:spcPts val="42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Struktur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Ausbildung</a:t>
            </a:r>
            <a:endParaRPr lang="en-US" sz="2400" dirty="0">
              <a:solidFill>
                <a:srgbClr val="000000"/>
              </a:solidFill>
              <a:latin typeface="Canva Sans"/>
            </a:endParaRPr>
          </a:p>
          <a:p>
            <a:pPr marL="1104902" lvl="2" indent="-323851">
              <a:lnSpc>
                <a:spcPts val="420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Zufriedenheit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Assistenzärzt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innen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mit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Ausbildung</a:t>
            </a:r>
            <a:endParaRPr lang="en-US" sz="2400" dirty="0">
              <a:solidFill>
                <a:srgbClr val="000000"/>
              </a:solidFill>
              <a:latin typeface="Canva Sans"/>
            </a:endParaRPr>
          </a:p>
          <a:p>
            <a:pPr marL="1104902" lvl="2" indent="-323851">
              <a:lnSpc>
                <a:spcPts val="42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</a:rPr>
              <a:t>Stadt, </a:t>
            </a:r>
            <a:r>
              <a:rPr lang="en-US" sz="2400" dirty="0" err="1">
                <a:solidFill>
                  <a:srgbClr val="000000"/>
                </a:solidFill>
                <a:latin typeface="Canva Sans"/>
              </a:rPr>
              <a:t>Umgangsformen</a:t>
            </a:r>
            <a:r>
              <a:rPr lang="en-US" sz="2400" dirty="0">
                <a:solidFill>
                  <a:srgbClr val="000000"/>
                </a:solidFill>
                <a:latin typeface="Canva Sans"/>
              </a:rPr>
              <a:t>, …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Das Program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lernt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mich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kennen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:</a:t>
            </a:r>
            <a:endParaRPr lang="en-US" sz="2500" dirty="0">
              <a:solidFill>
                <a:srgbClr val="000000"/>
              </a:solidFill>
              <a:latin typeface="Canva Sans"/>
            </a:endParaRPr>
          </a:p>
          <a:p>
            <a:pPr marL="1079512" lvl="2" indent="-359837">
              <a:lnSpc>
                <a:spcPts val="3500"/>
              </a:lnSpc>
              <a:buFont typeface="Arial"/>
              <a:buChar char="⚬"/>
            </a:pP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Potenzial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als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zukünftiger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Assistenzärzt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*in</a:t>
            </a:r>
          </a:p>
          <a:p>
            <a:pPr marL="1079512" lvl="2" indent="-359837">
              <a:lnSpc>
                <a:spcPts val="3500"/>
              </a:lnSpc>
              <a:buFont typeface="Arial"/>
              <a:buChar char="⚬"/>
            </a:pP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Fachliches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 Wissen, </a:t>
            </a: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wissenschaftliche</a:t>
            </a:r>
            <a:r>
              <a:rPr lang="en-US" sz="25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nva Sans"/>
              </a:rPr>
              <a:t>Projekte</a:t>
            </a:r>
            <a:endParaRPr lang="en-US" sz="2500" dirty="0">
              <a:solidFill>
                <a:srgbClr val="000000"/>
              </a:solidFill>
              <a:latin typeface="Canva Sans"/>
            </a:endParaRPr>
          </a:p>
          <a:p>
            <a:pPr marL="1079512" lvl="2" indent="-359837">
              <a:lnSpc>
                <a:spcPts val="3500"/>
              </a:lnSpc>
              <a:buFont typeface="Arial"/>
              <a:buChar char="⚬"/>
            </a:pPr>
            <a:r>
              <a:rPr lang="en-US" sz="2500" dirty="0">
                <a:solidFill>
                  <a:srgbClr val="000000"/>
                </a:solidFill>
                <a:latin typeface="Canva Sans"/>
              </a:rPr>
              <a:t>Soft Skills!!!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939" y="3714082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1506939" y="5669619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 dirty="0"/>
          </a:p>
        </p:txBody>
      </p:sp>
      <p:sp>
        <p:nvSpPr>
          <p:cNvPr id="13" name="Freeform 13"/>
          <p:cNvSpPr/>
          <p:nvPr/>
        </p:nvSpPr>
        <p:spPr>
          <a:xfrm>
            <a:off x="12700861" y="4562843"/>
            <a:ext cx="4092411" cy="4567423"/>
          </a:xfrm>
          <a:custGeom>
            <a:avLst/>
            <a:gdLst/>
            <a:ahLst/>
            <a:cxnLst/>
            <a:rect l="l" t="t" r="r" b="b"/>
            <a:pathLst>
              <a:path w="4092411" h="4567423">
                <a:moveTo>
                  <a:pt x="0" y="0"/>
                </a:moveTo>
                <a:lnTo>
                  <a:pt x="4092411" y="0"/>
                </a:lnTo>
                <a:lnTo>
                  <a:pt x="4092411" y="4567423"/>
                </a:lnTo>
                <a:lnTo>
                  <a:pt x="0" y="4567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TextBox 14"/>
          <p:cNvSpPr txBox="1"/>
          <p:nvPr/>
        </p:nvSpPr>
        <p:spPr>
          <a:xfrm>
            <a:off x="1483870" y="1183577"/>
            <a:ext cx="11072047" cy="199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Wie </a:t>
            </a:r>
            <a:r>
              <a:rPr lang="en-US" sz="4800" dirty="0" err="1">
                <a:solidFill>
                  <a:srgbClr val="000000"/>
                </a:solidFill>
                <a:latin typeface="Montserrat Classic"/>
              </a:rPr>
              <a:t>bringe</a:t>
            </a: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 ich </a:t>
            </a:r>
            <a:r>
              <a:rPr lang="en-US" sz="4800" dirty="0" err="1">
                <a:solidFill>
                  <a:srgbClr val="000000"/>
                </a:solidFill>
                <a:latin typeface="Montserrat Classic"/>
              </a:rPr>
              <a:t>mich</a:t>
            </a: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 am </a:t>
            </a:r>
            <a:r>
              <a:rPr lang="en-US" sz="4800" dirty="0" err="1">
                <a:solidFill>
                  <a:srgbClr val="000000"/>
                </a:solidFill>
                <a:latin typeface="Montserrat Classic"/>
              </a:rPr>
              <a:t>besten</a:t>
            </a: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 in den </a:t>
            </a:r>
            <a:r>
              <a:rPr lang="en-US" sz="4800" dirty="0" err="1">
                <a:solidFill>
                  <a:srgbClr val="000000"/>
                </a:solidFill>
                <a:latin typeface="Montserrat Classic"/>
              </a:rPr>
              <a:t>Klinikalltag</a:t>
            </a: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Montserrat Classic"/>
              </a:rPr>
              <a:t>ein</a:t>
            </a:r>
            <a:r>
              <a:rPr lang="en-US" sz="4800" dirty="0">
                <a:solidFill>
                  <a:srgbClr val="000000"/>
                </a:solidFill>
                <a:latin typeface="Montserrat Classic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6566" y="3660062"/>
            <a:ext cx="12116677" cy="179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Verschafft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euch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am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Anfang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einen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Überblick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über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Struktur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Abläufe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in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Abteilung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(SOPs, Patient Flow)</a:t>
            </a:r>
          </a:p>
          <a:p>
            <a:pPr>
              <a:lnSpc>
                <a:spcPts val="4759"/>
              </a:lnSpc>
            </a:pP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61292" y="4837408"/>
            <a:ext cx="7963339" cy="602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=&gt; push the patient forward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88CBD5BC-DC58-BB19-A96E-046E9F502C4F}"/>
              </a:ext>
            </a:extLst>
          </p:cNvPr>
          <p:cNvSpPr txBox="1"/>
          <p:nvPr/>
        </p:nvSpPr>
        <p:spPr>
          <a:xfrm>
            <a:off x="3060001" y="5645013"/>
            <a:ext cx="8899504" cy="11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Hilfe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anbieten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Fragen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stellen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–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aber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ein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Gespür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für den Moment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haben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und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nerven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CA2D8A6-D5C2-5887-82B1-BB4706EF355F}"/>
              </a:ext>
            </a:extLst>
          </p:cNvPr>
          <p:cNvSpPr txBox="1"/>
          <p:nvPr/>
        </p:nvSpPr>
        <p:spPr>
          <a:xfrm>
            <a:off x="3060001" y="7124765"/>
            <a:ext cx="9640860" cy="1792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Es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geht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nur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darum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wie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viel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ihr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arbeitet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sondern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auch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wie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effizient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!</a:t>
            </a:r>
          </a:p>
          <a:p>
            <a:pPr>
              <a:lnSpc>
                <a:spcPts val="4759"/>
              </a:lnSpc>
            </a:pP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A4FB592E-D16B-1797-BEC0-8D67FD1C2310}"/>
              </a:ext>
            </a:extLst>
          </p:cNvPr>
          <p:cNvSpPr/>
          <p:nvPr/>
        </p:nvSpPr>
        <p:spPr>
          <a:xfrm>
            <a:off x="1583634" y="7326885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 dirty="0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657EDAB9-D404-ADF5-0EC9-50B078F1D82B}"/>
              </a:ext>
            </a:extLst>
          </p:cNvPr>
          <p:cNvSpPr/>
          <p:nvPr/>
        </p:nvSpPr>
        <p:spPr>
          <a:xfrm>
            <a:off x="1631343" y="8574738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 dirty="0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8B2DDBDA-AC22-A798-9F4A-974105DC1BA9}"/>
              </a:ext>
            </a:extLst>
          </p:cNvPr>
          <p:cNvSpPr txBox="1"/>
          <p:nvPr/>
        </p:nvSpPr>
        <p:spPr>
          <a:xfrm>
            <a:off x="3027712" y="8559143"/>
            <a:ext cx="11072046" cy="56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Soft Skills: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pünktlich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organisiert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höflich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freundlich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70387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7323" y="2927430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TextBox 12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Patientenvorstellung</a:t>
            </a:r>
            <a:endParaRPr lang="en-US" sz="5909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22990" y="6569446"/>
            <a:ext cx="12137582" cy="265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Name N.N., Alter,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Woher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kommt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Patientin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zugewiesen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von extern,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Ambulanz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Notfall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elektiv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), (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Verdachts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-)diagnose,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Symptomatik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+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Beginn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Wie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erfolgte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die Diagnose?, Was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wurde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bis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jetzt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gemacht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?,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aktuelle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Symptomatik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/ GCS +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weiteres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Prozedere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58102" y="2908727"/>
            <a:ext cx="12116677" cy="3273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 Bold"/>
              </a:rPr>
              <a:t>ISBAR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Introduction / Identification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Situation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Background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Assessment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Recommendation / Request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>
            <a:off x="14462270" y="2271286"/>
            <a:ext cx="1521946" cy="1213346"/>
          </a:xfrm>
          <a:custGeom>
            <a:avLst/>
            <a:gdLst/>
            <a:ahLst/>
            <a:cxnLst/>
            <a:rect l="l" t="t" r="r" b="b"/>
            <a:pathLst>
              <a:path w="1521946" h="1213346">
                <a:moveTo>
                  <a:pt x="0" y="0"/>
                </a:moveTo>
                <a:lnTo>
                  <a:pt x="1521946" y="0"/>
                </a:lnTo>
                <a:lnTo>
                  <a:pt x="1521946" y="1213346"/>
                </a:lnTo>
                <a:lnTo>
                  <a:pt x="0" y="12133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4" name="Group 4"/>
          <p:cNvGrpSpPr/>
          <p:nvPr/>
        </p:nvGrpSpPr>
        <p:grpSpPr>
          <a:xfrm>
            <a:off x="599890" y="650094"/>
            <a:ext cx="17147225" cy="8986812"/>
            <a:chOff x="0" y="0"/>
            <a:chExt cx="4516142" cy="2366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16142" cy="2366897"/>
            </a:xfrm>
            <a:custGeom>
              <a:avLst/>
              <a:gdLst/>
              <a:ahLst/>
              <a:cxnLst/>
              <a:rect l="l" t="t" r="r" b="b"/>
              <a:pathLst>
                <a:path w="4516142" h="2366897">
                  <a:moveTo>
                    <a:pt x="3612" y="0"/>
                  </a:moveTo>
                  <a:lnTo>
                    <a:pt x="4512530" y="0"/>
                  </a:lnTo>
                  <a:cubicBezTo>
                    <a:pt x="4513488" y="0"/>
                    <a:pt x="4514407" y="381"/>
                    <a:pt x="4515084" y="1058"/>
                  </a:cubicBezTo>
                  <a:cubicBezTo>
                    <a:pt x="4515761" y="1735"/>
                    <a:pt x="4516142" y="2654"/>
                    <a:pt x="4516142" y="3612"/>
                  </a:cubicBezTo>
                  <a:lnTo>
                    <a:pt x="4516142" y="2363285"/>
                  </a:lnTo>
                  <a:cubicBezTo>
                    <a:pt x="4516142" y="2364243"/>
                    <a:pt x="4515761" y="2365162"/>
                    <a:pt x="4515084" y="2365839"/>
                  </a:cubicBezTo>
                  <a:cubicBezTo>
                    <a:pt x="4514407" y="2366516"/>
                    <a:pt x="4513488" y="2366897"/>
                    <a:pt x="4512530" y="2366897"/>
                  </a:cubicBezTo>
                  <a:lnTo>
                    <a:pt x="3612" y="2366897"/>
                  </a:lnTo>
                  <a:cubicBezTo>
                    <a:pt x="2654" y="2366897"/>
                    <a:pt x="1735" y="2366516"/>
                    <a:pt x="1058" y="2365839"/>
                  </a:cubicBezTo>
                  <a:cubicBezTo>
                    <a:pt x="381" y="2365162"/>
                    <a:pt x="0" y="2364243"/>
                    <a:pt x="0" y="2363285"/>
                  </a:cubicBezTo>
                  <a:lnTo>
                    <a:pt x="0" y="3612"/>
                  </a:lnTo>
                  <a:cubicBezTo>
                    <a:pt x="0" y="2654"/>
                    <a:pt x="381" y="1735"/>
                    <a:pt x="1058" y="1058"/>
                  </a:cubicBezTo>
                  <a:cubicBezTo>
                    <a:pt x="1735" y="381"/>
                    <a:pt x="2654" y="0"/>
                    <a:pt x="3612" y="0"/>
                  </a:cubicBezTo>
                  <a:close/>
                </a:path>
              </a:pathLst>
            </a:custGeom>
            <a:solidFill>
              <a:srgbClr val="F7FCFC"/>
            </a:solid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AT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16142" cy="2404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78986" y="1201620"/>
            <a:ext cx="4336160" cy="1676339"/>
            <a:chOff x="0" y="0"/>
            <a:chExt cx="5781547" cy="2235119"/>
          </a:xfrm>
        </p:grpSpPr>
        <p:sp>
          <p:nvSpPr>
            <p:cNvPr id="8" name="Freeform 8"/>
            <p:cNvSpPr/>
            <p:nvPr/>
          </p:nvSpPr>
          <p:spPr>
            <a:xfrm>
              <a:off x="3492053" y="0"/>
              <a:ext cx="2289495" cy="2235119"/>
            </a:xfrm>
            <a:custGeom>
              <a:avLst/>
              <a:gdLst/>
              <a:ahLst/>
              <a:cxnLst/>
              <a:rect l="l" t="t" r="r" b="b"/>
              <a:pathLst>
                <a:path w="2289495" h="2235119">
                  <a:moveTo>
                    <a:pt x="0" y="0"/>
                  </a:moveTo>
                  <a:lnTo>
                    <a:pt x="2289494" y="0"/>
                  </a:lnTo>
                  <a:lnTo>
                    <a:pt x="2289494" y="2235119"/>
                  </a:lnTo>
                  <a:lnTo>
                    <a:pt x="0" y="2235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00"/>
              <a:ext cx="3232303" cy="1136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5"/>
                </a:lnSpc>
              </a:pPr>
              <a:r>
                <a:rPr lang="en-US" sz="5097">
                  <a:solidFill>
                    <a:srgbClr val="1C3364"/>
                  </a:solidFill>
                  <a:latin typeface="Montserrat Classic"/>
                </a:rPr>
                <a:t>NEURO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9763" y="1022133"/>
              <a:ext cx="2130059" cy="1212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16"/>
                </a:lnSpc>
              </a:pPr>
              <a:r>
                <a:rPr lang="en-US" sz="5440">
                  <a:solidFill>
                    <a:srgbClr val="000000"/>
                  </a:solidFill>
                  <a:latin typeface="Playfair Display Bold"/>
                </a:rPr>
                <a:t> Café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6939" y="3442549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TextBox 13"/>
          <p:cNvSpPr txBox="1"/>
          <p:nvPr/>
        </p:nvSpPr>
        <p:spPr>
          <a:xfrm>
            <a:off x="1506939" y="1385740"/>
            <a:ext cx="11072047" cy="94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2"/>
              </a:lnSpc>
            </a:pP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Wie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bereite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 ich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mich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5909" dirty="0" err="1">
                <a:solidFill>
                  <a:srgbClr val="000000"/>
                </a:solidFill>
                <a:latin typeface="Montserrat Classic"/>
              </a:rPr>
              <a:t>vor</a:t>
            </a:r>
            <a:r>
              <a:rPr lang="en-US" sz="5909" dirty="0">
                <a:solidFill>
                  <a:srgbClr val="000000"/>
                </a:solidFill>
                <a:latin typeface="Montserrat Classic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32030" y="3424855"/>
            <a:ext cx="12137582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Naht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-/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Knüpftechniken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kennen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480542" y="6712277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1A1BB5E-D2D1-865D-EA52-D291BACA8F1F}"/>
              </a:ext>
            </a:extLst>
          </p:cNvPr>
          <p:cNvSpPr txBox="1"/>
          <p:nvPr/>
        </p:nvSpPr>
        <p:spPr>
          <a:xfrm>
            <a:off x="3032030" y="4366204"/>
            <a:ext cx="12137582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Mit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Material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vertraut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machen</a:t>
            </a:r>
            <a:endParaRPr lang="en-US" sz="3000" dirty="0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D701343-4332-346F-FF74-0F5C55024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5638" y="4789241"/>
            <a:ext cx="1963350" cy="3393350"/>
          </a:xfrm>
          <a:prstGeom prst="rect">
            <a:avLst/>
          </a:prstGeom>
        </p:spPr>
      </p:pic>
      <p:pic>
        <p:nvPicPr>
          <p:cNvPr id="23" name="Grafik 22" descr="Ein Bild, das Text, Handschrift, Büroausstattung, Tinte enthält.&#10;&#10;Automatisch generierte Beschreibung">
            <a:extLst>
              <a:ext uri="{FF2B5EF4-FFF2-40B4-BE49-F238E27FC236}">
                <a16:creationId xmlns:a16="http://schemas.microsoft.com/office/drawing/2014/main" id="{0F963D5B-93AE-3F4C-F332-27775068A3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21" y="3062135"/>
            <a:ext cx="2757307" cy="155098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D53E2FB-72B3-212A-1484-9F951994E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1122" y="4854292"/>
            <a:ext cx="1976625" cy="2810065"/>
          </a:xfrm>
          <a:prstGeom prst="rect">
            <a:avLst/>
          </a:prstGeom>
        </p:spPr>
      </p:pic>
      <p:pic>
        <p:nvPicPr>
          <p:cNvPr id="27" name="Grafik 26" descr="Ein Bild, das Text, Brief, Kinderkunst, Entwurf enthält.&#10;&#10;Automatisch generierte Beschreibung">
            <a:extLst>
              <a:ext uri="{FF2B5EF4-FFF2-40B4-BE49-F238E27FC236}">
                <a16:creationId xmlns:a16="http://schemas.microsoft.com/office/drawing/2014/main" id="{E86528F1-B1EB-7A18-3AEF-179052B2FB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627" y="2895572"/>
            <a:ext cx="1771152" cy="1792406"/>
          </a:xfrm>
          <a:prstGeom prst="rect">
            <a:avLst/>
          </a:prstGeom>
        </p:spPr>
      </p:pic>
      <p:pic>
        <p:nvPicPr>
          <p:cNvPr id="29" name="Grafik 28" descr="Ein Bild, das Entwurf, Brief, Büroausstattung, Handschrift enthält.&#10;&#10;Automatisch generierte Beschreibung">
            <a:extLst>
              <a:ext uri="{FF2B5EF4-FFF2-40B4-BE49-F238E27FC236}">
                <a16:creationId xmlns:a16="http://schemas.microsoft.com/office/drawing/2014/main" id="{FCB39CD9-3380-280E-DDC7-F341E03B18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556" y="3079241"/>
            <a:ext cx="2757307" cy="1550985"/>
          </a:xfrm>
          <a:prstGeom prst="rect">
            <a:avLst/>
          </a:prstGeom>
        </p:spPr>
      </p:pic>
      <p:sp>
        <p:nvSpPr>
          <p:cNvPr id="30" name="TextBox 14">
            <a:extLst>
              <a:ext uri="{FF2B5EF4-FFF2-40B4-BE49-F238E27FC236}">
                <a16:creationId xmlns:a16="http://schemas.microsoft.com/office/drawing/2014/main" id="{88B6BEFE-124B-2211-FD59-509C5C5E4F84}"/>
              </a:ext>
            </a:extLst>
          </p:cNvPr>
          <p:cNvSpPr txBox="1"/>
          <p:nvPr/>
        </p:nvSpPr>
        <p:spPr>
          <a:xfrm>
            <a:off x="3032030" y="5228392"/>
            <a:ext cx="7779800" cy="1176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Abläufe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SOPs,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Computersystem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Telefonnummern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Textbausteine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kennen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4C7B623-4693-DE30-8147-E7CCE0F433B6}"/>
              </a:ext>
            </a:extLst>
          </p:cNvPr>
          <p:cNvSpPr txBox="1"/>
          <p:nvPr/>
        </p:nvSpPr>
        <p:spPr>
          <a:xfrm>
            <a:off x="3032030" y="6684146"/>
            <a:ext cx="12137582" cy="57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Bildgebung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für was?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72B1C847-1803-8D67-CBD2-57E885CCD934}"/>
              </a:ext>
            </a:extLst>
          </p:cNvPr>
          <p:cNvSpPr txBox="1"/>
          <p:nvPr/>
        </p:nvSpPr>
        <p:spPr>
          <a:xfrm>
            <a:off x="3013949" y="7736688"/>
            <a:ext cx="12137582" cy="117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Anatomie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kennen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Gefäße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Gyri + Sulci,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Knochen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</a:t>
            </a:r>
          </a:p>
          <a:p>
            <a:pPr>
              <a:lnSpc>
                <a:spcPts val="4759"/>
              </a:lnSpc>
            </a:pPr>
            <a:r>
              <a:rPr lang="en-US" sz="3000" dirty="0">
                <a:solidFill>
                  <a:srgbClr val="000000"/>
                </a:solidFill>
                <a:latin typeface="Canva Sans"/>
              </a:rPr>
              <a:t>Landmarks (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z.B.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 Pterion, </a:t>
            </a:r>
            <a:r>
              <a:rPr lang="en-US" sz="3000" dirty="0" err="1">
                <a:solidFill>
                  <a:srgbClr val="000000"/>
                </a:solidFill>
                <a:latin typeface="Canva Sans"/>
              </a:rPr>
              <a:t>Asterion</a:t>
            </a:r>
            <a:r>
              <a:rPr lang="en-US" sz="3000" dirty="0">
                <a:solidFill>
                  <a:srgbClr val="000000"/>
                </a:solidFill>
                <a:latin typeface="Canva Sans"/>
              </a:rPr>
              <a:t>, Kocher, Frazier, …)</a:t>
            </a: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7C272E4B-6066-17D3-31DE-484FAEB6AEFB}"/>
              </a:ext>
            </a:extLst>
          </p:cNvPr>
          <p:cNvSpPr/>
          <p:nvPr/>
        </p:nvSpPr>
        <p:spPr>
          <a:xfrm>
            <a:off x="12957096" y="7830701"/>
            <a:ext cx="2046117" cy="1690969"/>
          </a:xfrm>
          <a:custGeom>
            <a:avLst/>
            <a:gdLst/>
            <a:ahLst/>
            <a:cxnLst/>
            <a:rect l="l" t="t" r="r" b="b"/>
            <a:pathLst>
              <a:path w="4335449" h="3421700">
                <a:moveTo>
                  <a:pt x="0" y="0"/>
                </a:moveTo>
                <a:lnTo>
                  <a:pt x="4335449" y="0"/>
                </a:lnTo>
                <a:lnTo>
                  <a:pt x="4335449" y="3421700"/>
                </a:lnTo>
                <a:lnTo>
                  <a:pt x="0" y="34217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CC8CBF5-C3BA-49A0-BF91-423B7A480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71647" y="4789241"/>
            <a:ext cx="2119554" cy="2902575"/>
          </a:xfrm>
          <a:prstGeom prst="rect">
            <a:avLst/>
          </a:prstGeom>
        </p:spPr>
      </p:pic>
      <p:sp>
        <p:nvSpPr>
          <p:cNvPr id="34" name="Freeform 11">
            <a:extLst>
              <a:ext uri="{FF2B5EF4-FFF2-40B4-BE49-F238E27FC236}">
                <a16:creationId xmlns:a16="http://schemas.microsoft.com/office/drawing/2014/main" id="{E54A0ED7-2CBF-C3A6-BBAB-46FC77435E31}"/>
              </a:ext>
            </a:extLst>
          </p:cNvPr>
          <p:cNvSpPr/>
          <p:nvPr/>
        </p:nvSpPr>
        <p:spPr>
          <a:xfrm>
            <a:off x="1528424" y="4393063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61754FDA-DFC0-1131-EFA2-AAC92279EF59}"/>
              </a:ext>
            </a:extLst>
          </p:cNvPr>
          <p:cNvSpPr/>
          <p:nvPr/>
        </p:nvSpPr>
        <p:spPr>
          <a:xfrm>
            <a:off x="1480542" y="5467299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18272563-405D-1FFA-447C-BD796043AF4B}"/>
              </a:ext>
            </a:extLst>
          </p:cNvPr>
          <p:cNvSpPr/>
          <p:nvPr/>
        </p:nvSpPr>
        <p:spPr>
          <a:xfrm>
            <a:off x="1472048" y="7901951"/>
            <a:ext cx="858270" cy="684241"/>
          </a:xfrm>
          <a:custGeom>
            <a:avLst/>
            <a:gdLst/>
            <a:ahLst/>
            <a:cxnLst/>
            <a:rect l="l" t="t" r="r" b="b"/>
            <a:pathLst>
              <a:path w="858270" h="684241">
                <a:moveTo>
                  <a:pt x="0" y="0"/>
                </a:moveTo>
                <a:lnTo>
                  <a:pt x="858270" y="0"/>
                </a:lnTo>
                <a:lnTo>
                  <a:pt x="858270" y="684242"/>
                </a:lnTo>
                <a:lnTo>
                  <a:pt x="0" y="684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83" b="-23050"/>
            </a:stretch>
          </a:blipFill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30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Benutzerdefiniert</PresentationFormat>
  <Paragraphs>107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Montserrat Classic</vt:lpstr>
      <vt:lpstr>Arial</vt:lpstr>
      <vt:lpstr>Playfair Display Bold</vt:lpstr>
      <vt:lpstr>Canva Sans</vt:lpstr>
      <vt:lpstr>Canva Sans Bold</vt:lpstr>
      <vt:lpstr>Calibri</vt:lpstr>
      <vt:lpstr>Open Sans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 Cafe PP März2024</dc:title>
  <dc:creator>Olga Ciobanu-Caraus</dc:creator>
  <cp:lastModifiedBy>StudentIn</cp:lastModifiedBy>
  <cp:revision>12</cp:revision>
  <dcterms:created xsi:type="dcterms:W3CDTF">2006-08-16T00:00:00Z</dcterms:created>
  <dcterms:modified xsi:type="dcterms:W3CDTF">2024-03-28T16:32:52Z</dcterms:modified>
  <dc:identifier>DAF_X_vOv-I</dc:identifier>
</cp:coreProperties>
</file>